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141" r:id="rId1"/>
  </p:sldMasterIdLst>
  <p:notesMasterIdLst>
    <p:notesMasterId r:id="rId19"/>
  </p:notesMasterIdLst>
  <p:sldIdLst>
    <p:sldId id="474" r:id="rId2"/>
    <p:sldId id="618" r:id="rId3"/>
    <p:sldId id="516" r:id="rId4"/>
    <p:sldId id="523" r:id="rId5"/>
    <p:sldId id="524" r:id="rId6"/>
    <p:sldId id="525" r:id="rId7"/>
    <p:sldId id="526" r:id="rId8"/>
    <p:sldId id="529" r:id="rId9"/>
    <p:sldId id="532" r:id="rId10"/>
    <p:sldId id="540" r:id="rId11"/>
    <p:sldId id="621" r:id="rId12"/>
    <p:sldId id="620" r:id="rId13"/>
    <p:sldId id="534" r:id="rId14"/>
    <p:sldId id="542" r:id="rId15"/>
    <p:sldId id="622" r:id="rId16"/>
    <p:sldId id="554" r:id="rId17"/>
    <p:sldId id="306" r:id="rId18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de-DE" altLang="pl-PL"/>
          </a:p>
        </p:txBody>
      </p:sp>
      <p:sp>
        <p:nvSpPr>
          <p:cNvPr id="3075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de-DE" altLang="pl-PL"/>
          </a:p>
        </p:txBody>
      </p:sp>
      <p:sp>
        <p:nvSpPr>
          <p:cNvPr id="3076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de-DE" altLang="pl-PL"/>
          </a:p>
        </p:txBody>
      </p:sp>
      <p:sp>
        <p:nvSpPr>
          <p:cNvPr id="3077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de-DE" altLang="pl-PL"/>
          </a:p>
        </p:txBody>
      </p:sp>
      <p:sp>
        <p:nvSpPr>
          <p:cNvPr id="3078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de-DE" altLang="pl-PL"/>
          </a:p>
        </p:txBody>
      </p:sp>
      <p:sp>
        <p:nvSpPr>
          <p:cNvPr id="3079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de-DE" altLang="pl-PL"/>
          </a:p>
        </p:txBody>
      </p:sp>
      <p:sp>
        <p:nvSpPr>
          <p:cNvPr id="3080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de-DE" altLang="pl-PL"/>
          </a:p>
        </p:txBody>
      </p:sp>
      <p:sp>
        <p:nvSpPr>
          <p:cNvPr id="3081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de-DE" altLang="pl-PL"/>
          </a:p>
        </p:txBody>
      </p:sp>
      <p:sp>
        <p:nvSpPr>
          <p:cNvPr id="3082" name="AutoShape 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de-DE" altLang="pl-PL"/>
          </a:p>
        </p:txBody>
      </p:sp>
      <p:sp>
        <p:nvSpPr>
          <p:cNvPr id="3083" name="AutoShape 1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de-DE" altLang="pl-PL"/>
          </a:p>
        </p:txBody>
      </p:sp>
      <p:sp>
        <p:nvSpPr>
          <p:cNvPr id="3084" name="AutoShape 1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de-DE" altLang="pl-PL"/>
          </a:p>
        </p:txBody>
      </p:sp>
      <p:sp>
        <p:nvSpPr>
          <p:cNvPr id="2" name="Rectangle 1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54338" cy="439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3886200" y="0"/>
            <a:ext cx="2954338" cy="439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22895" name="Rectangle 1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54538" cy="34115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Rectangle 15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11738" cy="4097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pl-PL" noProof="0" smtClean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ftr"/>
          </p:nvPr>
        </p:nvSpPr>
        <p:spPr bwMode="auto">
          <a:xfrm>
            <a:off x="0" y="8686800"/>
            <a:ext cx="2954338" cy="439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65" name="Rectangle 17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54338" cy="439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AED19DDA-4749-4792-946D-6D59555F4C23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31827887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21684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234856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053474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1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BF76BD7-7C95-403C-9398-7099BFE04187}" type="slidenum">
              <a:rPr lang="pl-PL" altLang="pl-PL" smtClean="0"/>
              <a:pPr/>
              <a:t>17</a:t>
            </a:fld>
            <a:endParaRPr lang="pl-PL" altLang="pl-PL" smtClean="0"/>
          </a:p>
        </p:txBody>
      </p:sp>
      <p:sp>
        <p:nvSpPr>
          <p:cNvPr id="13414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altLang="pl-PL"/>
          </a:p>
        </p:txBody>
      </p:sp>
      <p:sp>
        <p:nvSpPr>
          <p:cNvPr id="134148" name="Rectangle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3325" cy="4192588"/>
          </a:xfrm>
          <a:noFill/>
          <a:ln/>
        </p:spPr>
        <p:txBody>
          <a:bodyPr wrap="none" anchor="ctr"/>
          <a:lstStyle/>
          <a:p>
            <a:endParaRPr lang="pl-PL" altLang="pl-PL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3279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de-DE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de-DE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A2A76-92D1-4BF0-AA9F-D695FC21E53E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de-DE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de-DE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E1516-CF66-4F8B-8B57-8CF166004975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de-DE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de-DE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D4CEF-3144-4CF1-8147-3346CC0F6852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de-DE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de-DE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5DAE5-2077-40D4-ABF2-26A0FE209C91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de-DE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65F0C-9276-4C49-9F76-120433C28177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de-DE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de-DE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de-DE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3F58D-FA98-4BC1-8167-3DC8C7FC38B0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de-DE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de-DE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de-DE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52833-9E3B-41DB-880E-C2955782C2D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de-DE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5FAF6-D230-4DB9-ABB9-7EFE8E7C8104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133A3-E676-4465-8EFB-7F4BACF81F46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de-DE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de-DE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FE1A1-838D-454D-A0DF-54AD28DCB771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de-DE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111E9-DD16-4374-BB90-B7DDCAC1D813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  <a:endParaRPr lang="de-DE" altLang="pl-PL" smtClean="0"/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  <a:endParaRPr lang="de-DE" altLang="pl-PL" smtClean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BBB98F1-7327-46BC-ABD0-D4712FB862F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3" r:id="rId1"/>
    <p:sldLayoutId id="2147484234" r:id="rId2"/>
    <p:sldLayoutId id="2147484235" r:id="rId3"/>
    <p:sldLayoutId id="2147484236" r:id="rId4"/>
    <p:sldLayoutId id="2147484237" r:id="rId5"/>
    <p:sldLayoutId id="2147484238" r:id="rId6"/>
    <p:sldLayoutId id="2147484239" r:id="rId7"/>
    <p:sldLayoutId id="2147484240" r:id="rId8"/>
    <p:sldLayoutId id="2147484241" r:id="rId9"/>
    <p:sldLayoutId id="2147484242" r:id="rId10"/>
    <p:sldLayoutId id="21474842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8062913" cy="5026298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pl-PL" sz="6600" b="1" dirty="0" smtClean="0">
                <a:solidFill>
                  <a:srgbClr val="FF0000"/>
                </a:solidFill>
              </a:rPr>
              <a:t/>
            </a:r>
            <a:br>
              <a:rPr lang="pl-PL" sz="6600" b="1" dirty="0" smtClean="0">
                <a:solidFill>
                  <a:srgbClr val="FF0000"/>
                </a:solidFill>
              </a:rPr>
            </a:br>
            <a:r>
              <a:rPr lang="pl-PL" sz="6600" b="1" dirty="0" smtClean="0">
                <a:solidFill>
                  <a:srgbClr val="FF0000"/>
                </a:solidFill>
              </a:rPr>
              <a:t/>
            </a:r>
            <a:br>
              <a:rPr lang="pl-PL" sz="6600" b="1" dirty="0" smtClean="0">
                <a:solidFill>
                  <a:srgbClr val="FF0000"/>
                </a:solidFill>
              </a:rPr>
            </a:br>
            <a:r>
              <a:rPr lang="pl-PL" sz="6600" b="1" dirty="0" smtClean="0">
                <a:solidFill>
                  <a:srgbClr val="FF0000"/>
                </a:solidFill>
              </a:rPr>
              <a:t/>
            </a:r>
            <a:br>
              <a:rPr lang="pl-PL" sz="6600" b="1" dirty="0" smtClean="0">
                <a:solidFill>
                  <a:srgbClr val="FF0000"/>
                </a:solidFill>
              </a:rPr>
            </a:br>
            <a:r>
              <a:rPr lang="pl-PL" sz="6600" b="1" dirty="0" smtClean="0">
                <a:solidFill>
                  <a:srgbClr val="FF0000"/>
                </a:solidFill>
              </a:rPr>
              <a:t>UZALEŻNIENIA</a:t>
            </a:r>
            <a:br>
              <a:rPr lang="pl-PL" sz="6600" b="1" dirty="0" smtClean="0">
                <a:solidFill>
                  <a:srgbClr val="FF0000"/>
                </a:solidFill>
              </a:rPr>
            </a:br>
            <a:r>
              <a:rPr lang="pl-PL" sz="6700" b="1" dirty="0" smtClean="0">
                <a:solidFill>
                  <a:srgbClr val="00B0F0"/>
                </a:solidFill>
              </a:rPr>
              <a:t>ALKOHOL</a:t>
            </a:r>
            <a:r>
              <a:rPr lang="pl-PL" sz="6700" dirty="0" smtClean="0"/>
              <a:t/>
            </a:r>
            <a:br>
              <a:rPr lang="pl-PL" sz="6700" dirty="0" smtClean="0"/>
            </a:br>
            <a:r>
              <a:rPr lang="pl-PL" sz="3100" dirty="0" smtClean="0">
                <a:solidFill>
                  <a:srgbClr val="92D050"/>
                </a:solidFill>
              </a:rPr>
              <a:t>Czajków 05.06.2020</a:t>
            </a:r>
            <a:br>
              <a:rPr lang="pl-PL" sz="3100" dirty="0" smtClean="0">
                <a:solidFill>
                  <a:srgbClr val="92D050"/>
                </a:solidFill>
              </a:rPr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sz="2400" dirty="0" smtClean="0">
                <a:solidFill>
                  <a:schemeClr val="accent3"/>
                </a:solidFill>
              </a:rPr>
              <a:t/>
            </a:r>
            <a:br>
              <a:rPr lang="pl-PL" sz="2400" dirty="0" smtClean="0">
                <a:solidFill>
                  <a:schemeClr val="accent3"/>
                </a:solidFill>
              </a:rPr>
            </a:br>
            <a:r>
              <a:rPr lang="pl-PL" sz="2400" dirty="0" smtClean="0">
                <a:solidFill>
                  <a:schemeClr val="accent3"/>
                </a:solidFill>
              </a:rPr>
              <a:t>PSSE Staszów</a:t>
            </a:r>
            <a:r>
              <a:rPr lang="de-DE" sz="2400" dirty="0" smtClean="0">
                <a:solidFill>
                  <a:schemeClr val="accent3"/>
                </a:solidFill>
              </a:rPr>
              <a:t/>
            </a:r>
            <a:br>
              <a:rPr lang="de-DE" sz="2400" dirty="0" smtClean="0">
                <a:solidFill>
                  <a:schemeClr val="accent3"/>
                </a:solidFill>
              </a:rPr>
            </a:b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2800" dirty="0"/>
              <a:t/>
            </a:r>
            <a:br>
              <a:rPr lang="pl-PL" sz="2800" dirty="0"/>
            </a:br>
            <a:endParaRPr lang="pl-PL" sz="2800" dirty="0"/>
          </a:p>
        </p:txBody>
      </p:sp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0"/>
            <a:ext cx="150018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717938"/>
            <a:ext cx="3853061" cy="3730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 b="1" dirty="0" smtClean="0"/>
              <a:t>Choroba Alkoholowa</a:t>
            </a:r>
            <a:endParaRPr lang="de-DE" altLang="pl-PL" dirty="0" smtClean="0"/>
          </a:p>
        </p:txBody>
      </p:sp>
      <p:pic>
        <p:nvPicPr>
          <p:cNvPr id="5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268760"/>
            <a:ext cx="7200800" cy="5400600"/>
          </a:xfrm>
        </p:spPr>
      </p:pic>
    </p:spTree>
    <p:extLst>
      <p:ext uri="{BB962C8B-B14F-4D97-AF65-F5344CB8AC3E}">
        <p14:creationId xmlns:p14="http://schemas.microsoft.com/office/powerpoint/2010/main" xmlns="" val="13922521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971600" y="-1"/>
            <a:ext cx="7543800" cy="908721"/>
          </a:xfrm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altLang="en-US" sz="3600" dirty="0"/>
              <a:t> </a:t>
            </a:r>
            <a:r>
              <a:rPr lang="pl-PL" altLang="en-US" sz="4000" dirty="0">
                <a:solidFill>
                  <a:srgbClr val="FF0000"/>
                </a:solidFill>
              </a:rPr>
              <a:t>CHOROBA </a:t>
            </a:r>
            <a:r>
              <a:rPr lang="pl-PL" altLang="en-US" sz="4000" dirty="0" smtClean="0">
                <a:solidFill>
                  <a:srgbClr val="FF0000"/>
                </a:solidFill>
              </a:rPr>
              <a:t>ALKOHOLOWA</a:t>
            </a:r>
            <a:r>
              <a:rPr lang="pl-PL" altLang="en-US" sz="3200" dirty="0">
                <a:solidFill>
                  <a:srgbClr val="FF0000"/>
                </a:solidFill>
              </a:rPr>
              <a:t/>
            </a:r>
            <a:br>
              <a:rPr lang="pl-PL" altLang="en-US" sz="3200" dirty="0">
                <a:solidFill>
                  <a:srgbClr val="FF0000"/>
                </a:solidFill>
              </a:rPr>
            </a:br>
            <a:r>
              <a:rPr lang="pl-PL" altLang="en-US" sz="3200" dirty="0">
                <a:solidFill>
                  <a:srgbClr val="FF0000"/>
                </a:solidFill>
              </a:rPr>
              <a:t>	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908721"/>
            <a:ext cx="6768752" cy="5832647"/>
          </a:xfrm>
        </p:spPr>
        <p:txBody>
          <a:bodyPr/>
          <a:lstStyle/>
          <a:p>
            <a:pPr marL="0" indent="0">
              <a:lnSpc>
                <a:spcPct val="80000"/>
              </a:lnSpc>
              <a:spcBef>
                <a:spcPts val="225"/>
              </a:spcBef>
              <a:buClr>
                <a:srgbClr val="FFFFCC"/>
              </a:buClr>
              <a:buSzPct val="7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l-PL" altLang="en-US" dirty="0">
                <a:solidFill>
                  <a:srgbClr val="FF0000"/>
                </a:solidFill>
              </a:rPr>
              <a:t>Choroba alkoholowa </a:t>
            </a:r>
            <a:r>
              <a:rPr lang="pl-PL" altLang="en-US" dirty="0"/>
              <a:t>uznawana jest powszechnie za chorobę społeczną naszych czasów. Oznacza to, jak tłumaczy D. Zaworska-</a:t>
            </a:r>
            <a:r>
              <a:rPr lang="pl-PL" altLang="en-US" dirty="0" err="1"/>
              <a:t>Nikoniuk</a:t>
            </a:r>
            <a:r>
              <a:rPr lang="pl-PL" altLang="en-US" dirty="0"/>
              <a:t>, że jej skutki ponosi nie tylko u</a:t>
            </a:r>
            <a:r>
              <a:rPr lang="pl-PL" altLang="en-US" b="1" dirty="0"/>
              <a:t>zależniony</a:t>
            </a:r>
            <a:r>
              <a:rPr lang="pl-PL" altLang="en-US" dirty="0"/>
              <a:t>, ale i </a:t>
            </a:r>
            <a:r>
              <a:rPr lang="pl-PL" altLang="en-US" b="1" dirty="0"/>
              <a:t>całe społeczeństwo</a:t>
            </a:r>
            <a:r>
              <a:rPr lang="pl-PL" altLang="en-US" dirty="0"/>
              <a:t>. Zdrowotne konsekwencje choroby odczuwa jedynie uzależniony jednak jego zachowanie zmienia schemat funkcjonowania całej rodziny a obecność chorych w społeczeństwie związana jest ze znacznymi wydatkami materialnymi</a:t>
            </a:r>
            <a:r>
              <a:rPr lang="pl-PL" altLang="en-US"/>
              <a:t>. </a:t>
            </a:r>
            <a:endParaRPr lang="pl-PL" altLang="en-US" smtClean="0"/>
          </a:p>
          <a:p>
            <a:pPr marL="0" indent="0">
              <a:lnSpc>
                <a:spcPct val="80000"/>
              </a:lnSpc>
              <a:spcBef>
                <a:spcPts val="225"/>
              </a:spcBef>
              <a:buClr>
                <a:srgbClr val="FFFFCC"/>
              </a:buClr>
              <a:buSzPct val="7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l-PL" altLang="en-US" sz="900" dirty="0"/>
              <a:t> D. Zaworska-</a:t>
            </a:r>
            <a:r>
              <a:rPr lang="pl-PL" altLang="en-US" sz="900" dirty="0" err="1"/>
              <a:t>Nikoniuk</a:t>
            </a:r>
            <a:r>
              <a:rPr lang="pl-PL" altLang="en-US" sz="900" dirty="0"/>
              <a:t>, Metody pomocy i samopomocy w uzależnieniach Wyd. </a:t>
            </a:r>
            <a:r>
              <a:rPr lang="pl-PL" altLang="en-US" sz="900" dirty="0" err="1"/>
              <a:t>Eduk</a:t>
            </a:r>
            <a:r>
              <a:rPr lang="pl-PL" altLang="en-US" sz="900" dirty="0"/>
              <a:t>. AKAPIT, Toruń 2001, s. 44.</a:t>
            </a:r>
            <a:r>
              <a:rPr lang="pl-PL" altLang="en-US" sz="1600" dirty="0"/>
              <a:t>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3601" y="1765300"/>
            <a:ext cx="2524125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946010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pPr eaLnBrk="1" hangingPunct="1"/>
            <a:r>
              <a:rPr lang="pl-PL" altLang="pl-PL" b="1" smtClean="0"/>
              <a:t>Choroba Alkoholowa</a:t>
            </a:r>
            <a:endParaRPr lang="de-DE" altLang="pl-PL" smtClean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572125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pl-PL" sz="3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pl-PL" sz="9600" dirty="0" smtClean="0">
                <a:latin typeface="Times New Roman" pitchFamily="18" charset="0"/>
                <a:cs typeface="Times New Roman" pitchFamily="18" charset="0"/>
              </a:rPr>
              <a:t>Schorzenia, jakie alkohol powoduje w organizmie człowieka:</a:t>
            </a:r>
            <a:br>
              <a:rPr lang="pl-PL" sz="9600" dirty="0" smtClean="0">
                <a:latin typeface="Times New Roman" pitchFamily="18" charset="0"/>
                <a:cs typeface="Times New Roman" pitchFamily="18" charset="0"/>
              </a:rPr>
            </a:br>
            <a:endParaRPr lang="pl-PL" sz="9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pl-PL" sz="9600" dirty="0" smtClean="0">
                <a:latin typeface="Times New Roman" pitchFamily="18" charset="0"/>
                <a:cs typeface="Times New Roman" pitchFamily="18" charset="0"/>
              </a:rPr>
              <a:t>•Układ pokarmowy – zapalenia przełyku, choroby wrzodowej żołądka i dwunastnicy, uszkodzenie trzustki i wątroby, otłuszczenie, zapalenie, zwłóknienie i marskość wątroby.</a:t>
            </a:r>
            <a:br>
              <a:rPr lang="pl-PL" sz="9600" dirty="0" smtClean="0">
                <a:latin typeface="Times New Roman" pitchFamily="18" charset="0"/>
                <a:cs typeface="Times New Roman" pitchFamily="18" charset="0"/>
              </a:rPr>
            </a:br>
            <a:endParaRPr lang="pl-PL" sz="9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pl-PL" sz="9600" dirty="0" smtClean="0">
                <a:latin typeface="Times New Roman" pitchFamily="18" charset="0"/>
                <a:cs typeface="Times New Roman" pitchFamily="18" charset="0"/>
              </a:rPr>
              <a:t>•Układ krwionośny – uszkodzenie mięśnia sercowego i zaburzenie jego pracy, rozwój nadciśnienia tętniczego, zmiany w naczyniach wieńcowych mogą łatwo doprowadzić do zawału serca</a:t>
            </a:r>
            <a:br>
              <a:rPr lang="pl-PL" sz="9600" dirty="0" smtClean="0">
                <a:latin typeface="Times New Roman" pitchFamily="18" charset="0"/>
                <a:cs typeface="Times New Roman" pitchFamily="18" charset="0"/>
              </a:rPr>
            </a:br>
            <a:endParaRPr lang="pl-PL" sz="9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pl-PL" sz="9600" dirty="0" smtClean="0">
                <a:latin typeface="Times New Roman" pitchFamily="18" charset="0"/>
                <a:cs typeface="Times New Roman" pitchFamily="18" charset="0"/>
              </a:rPr>
              <a:t>•Układ odpornościowy – osłabienie odporności, większa podatność na choroby zakaźne, bakteryjne i wirusowe, np. gruźlicę, AIDS, różnego rodzaju infekcje</a:t>
            </a:r>
            <a:r>
              <a:rPr lang="pl-PL" sz="60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pl-PL" sz="6000" dirty="0" smtClean="0">
                <a:latin typeface="Times New Roman" pitchFamily="18" charset="0"/>
                <a:cs typeface="Times New Roman" pitchFamily="18" charset="0"/>
              </a:rPr>
            </a:br>
            <a:endParaRPr lang="pl-PL" sz="6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pl-PL" sz="6000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pl-PL" sz="9600" dirty="0" smtClean="0">
                <a:latin typeface="Times New Roman" pitchFamily="18" charset="0"/>
                <a:cs typeface="Times New Roman" pitchFamily="18" charset="0"/>
              </a:rPr>
              <a:t>Układ nerwowy - obumieranie komórek nerwowych i ubytki w korze mózgowej oraz uszkodzenia nerwów, często występują zatory i wylewy z naczyń krwionośnych w mózgu.</a:t>
            </a:r>
            <a:endParaRPr lang="de-DE" sz="9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72989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5000"/>
              </a:lnSpc>
              <a:defRPr/>
            </a:pPr>
            <a:r>
              <a:rPr lang="pl-PL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yriad Pro Black Cond" pitchFamily="34" charset="0"/>
              </a:rPr>
              <a:t>Czy to możliwe, aby osoby w młodym wieku miały problemy alkoholowe?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504" y="1844824"/>
            <a:ext cx="8712968" cy="4497239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pl-PL" dirty="0" smtClean="0">
                <a:latin typeface="Arial Narrow" pitchFamily="34" charset="0"/>
              </a:rPr>
              <a:t>Jeśli ktoś zaczyna systematycznie pić w wieku lat 15, to prawdopodobieństwo uzależnienia od alkoholu jest u niego wyższe aż </a:t>
            </a:r>
            <a:r>
              <a:rPr lang="pl-PL" b="1" dirty="0" smtClean="0">
                <a:latin typeface="Arial Narrow" pitchFamily="34" charset="0"/>
              </a:rPr>
              <a:t>240</a:t>
            </a:r>
            <a:r>
              <a:rPr lang="pl-PL" dirty="0" smtClean="0">
                <a:latin typeface="Arial Narrow" pitchFamily="34" charset="0"/>
              </a:rPr>
              <a:t> razy w stosunku do osoby, która zaczyna pić po 20. roku życia. </a:t>
            </a:r>
          </a:p>
          <a:p>
            <a:pPr marL="0" indent="0" algn="just" eaLnBrk="1" hangingPunct="1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SzPts val="3000"/>
              <a:buNone/>
            </a:pPr>
            <a:endParaRPr lang="pl-PL" dirty="0" smtClean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SzPts val="3000"/>
              <a:buNone/>
            </a:pPr>
            <a:r>
              <a:rPr lang="pl-PL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W </a:t>
            </a:r>
            <a:r>
              <a:rPr lang="pl-PL" dirty="0">
                <a:solidFill>
                  <a:srgbClr val="000000"/>
                </a:solidFill>
                <a:latin typeface="Arial Narrow" panose="020B0606020202030204" pitchFamily="34" charset="0"/>
              </a:rPr>
              <a:t>cyklu życia właśnie młodość jest, niestety, tym okresem, w którym ludzie tracą miarę i piją więcej, niż powinni. Większość później „uspokaja się”, ale nie wszyscy… </a:t>
            </a:r>
            <a:endParaRPr lang="pl-PL" dirty="0"/>
          </a:p>
          <a:p>
            <a:pPr marL="0" indent="0" algn="just" eaLnBrk="1" hangingPunct="1">
              <a:lnSpc>
                <a:spcPct val="90000"/>
              </a:lnSpc>
              <a:buNone/>
            </a:pPr>
            <a:endParaRPr lang="pl-PL" dirty="0" smtClean="0">
              <a:latin typeface="Arial Narrow" pitchFamily="34" charset="0"/>
            </a:endParaRPr>
          </a:p>
        </p:txBody>
      </p:sp>
      <p:pic>
        <p:nvPicPr>
          <p:cNvPr id="4" name="Picture 4" descr="C:\Users\aro\Pictures\imagesD12VUAP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246942"/>
            <a:ext cx="4032448" cy="1046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88641"/>
            <a:ext cx="8229600" cy="648071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 Black Cond" pitchFamily="34" charset="0"/>
              </a:rPr>
              <a:t>Bardzo ważne !</a:t>
            </a:r>
            <a:endParaRPr lang="pl-P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 Black Cond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1521" y="836712"/>
            <a:ext cx="8640960" cy="5904656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pl-PL" altLang="pl-PL" dirty="0" smtClean="0">
                <a:latin typeface="Arial Narrow" panose="020B0606020202030204" pitchFamily="34" charset="0"/>
              </a:rPr>
              <a:t>Osoby, w których rodzinie biologicznej ktoś</a:t>
            </a:r>
            <a:br>
              <a:rPr lang="pl-PL" altLang="pl-PL" dirty="0" smtClean="0">
                <a:latin typeface="Arial Narrow" panose="020B0606020202030204" pitchFamily="34" charset="0"/>
              </a:rPr>
            </a:br>
            <a:r>
              <a:rPr lang="pl-PL" altLang="pl-PL" dirty="0" smtClean="0">
                <a:latin typeface="Arial Narrow" panose="020B0606020202030204" pitchFamily="34" charset="0"/>
              </a:rPr>
              <a:t>z bezpośrednich przodków był lub jest uzależniony od substancji psychoaktywnych, powinny bardzo wzmóc czujność – prawdopodobieństwo uzależnienia u takich osób jest </a:t>
            </a:r>
            <a:r>
              <a:rPr lang="pl-PL" altLang="pl-PL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4 x większe</a:t>
            </a:r>
            <a:r>
              <a:rPr lang="pl-PL" altLang="pl-PL" dirty="0" smtClean="0">
                <a:latin typeface="Arial Narrow" panose="020B0606020202030204" pitchFamily="34" charset="0"/>
              </a:rPr>
              <a:t>, niż u ich rówieśników bez ryzykownego tła rodzinnego! </a:t>
            </a:r>
            <a:endParaRPr lang="pl-PL" altLang="pl-PL" dirty="0">
              <a:latin typeface="Arial Narrow" panose="020B0606020202030204" pitchFamily="34" charset="0"/>
            </a:endParaRPr>
          </a:p>
          <a:p>
            <a:pPr marL="0" indent="0" algn="just" eaLnBrk="1" hangingPunct="1">
              <a:buNone/>
            </a:pPr>
            <a:r>
              <a:rPr lang="pl-PL" altLang="pl-PL" dirty="0" smtClean="0">
                <a:latin typeface="Arial Narrow" panose="020B0606020202030204" pitchFamily="34" charset="0"/>
              </a:rPr>
              <a:t>Specyficzna właściwość predyspozycja do uzależnienia. </a:t>
            </a:r>
          </a:p>
          <a:p>
            <a:pPr marL="0" indent="0" algn="just" eaLnBrk="1" hangingPunct="1">
              <a:buNone/>
            </a:pPr>
            <a:r>
              <a:rPr lang="pl-PL" altLang="pl-PL" dirty="0" smtClean="0">
                <a:latin typeface="Arial Narrow" panose="020B0606020202030204" pitchFamily="34" charset="0"/>
              </a:rPr>
              <a:t>Jest to sprawa genów, modelowania psychicznego, norm społecznych i innych mechanizmów.  </a:t>
            </a:r>
          </a:p>
          <a:p>
            <a:pPr algn="just" eaLnBrk="1" hangingPunct="1">
              <a:buFont typeface="Wingdings 2" panose="05020102010507070707" pitchFamily="18" charset="2"/>
              <a:buNone/>
            </a:pPr>
            <a:r>
              <a:rPr lang="pl-PL" altLang="pl-PL" b="1" dirty="0" smtClean="0">
                <a:latin typeface="Arial Narrow" panose="020B0606020202030204" pitchFamily="34" charset="0"/>
              </a:rPr>
              <a:t>   Oczywiście nie ma takiego ryzyka, jeśli się po prostu nie pije, nie pali, nie używa narkotyków.</a:t>
            </a:r>
            <a:r>
              <a:rPr lang="pl-PL" altLang="pl-PL" dirty="0" smtClean="0">
                <a:latin typeface="Arial Narrow" panose="020B0606020202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3271984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11560" y="304801"/>
            <a:ext cx="7999040" cy="603919"/>
          </a:xfrm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altLang="en-US" sz="3200" dirty="0">
                <a:solidFill>
                  <a:srgbClr val="0070C0"/>
                </a:solidFill>
              </a:rPr>
              <a:t>DLACZEGO SIĘGAMY PO ALKOHOL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1052737"/>
            <a:ext cx="8785225" cy="580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023778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pl-PL" altLang="pl-PL" dirty="0" smtClean="0"/>
              <a:t>Pamiętaj</a:t>
            </a:r>
          </a:p>
        </p:txBody>
      </p:sp>
      <p:pic>
        <p:nvPicPr>
          <p:cNvPr id="77827" name="Symbol zastępczy zawartości 3" descr="http://www.fantastycznie.pl/upload/images/large/2015/03/alkohol_nie_rozwiazuje_problemow_2015-03-09_18-58-5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908720"/>
            <a:ext cx="7992887" cy="6143625"/>
          </a:xfrm>
        </p:spPr>
      </p:pic>
    </p:spTree>
    <p:extLst>
      <p:ext uri="{BB962C8B-B14F-4D97-AF65-F5344CB8AC3E}">
        <p14:creationId xmlns:p14="http://schemas.microsoft.com/office/powerpoint/2010/main" xmlns="" val="30909273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1"/>
          <p:cNvSpPr>
            <a:spLocks noChangeArrowheads="1"/>
          </p:cNvSpPr>
          <p:nvPr/>
        </p:nvSpPr>
        <p:spPr bwMode="auto">
          <a:xfrm>
            <a:off x="660098" y="474482"/>
            <a:ext cx="7620000" cy="2590800"/>
          </a:xfrm>
          <a:prstGeom prst="rect">
            <a:avLst/>
          </a:prstGeom>
          <a:gradFill rotWithShape="0">
            <a:gsLst>
              <a:gs pos="0">
                <a:srgbClr val="00FFFF"/>
              </a:gs>
              <a:gs pos="100000">
                <a:srgbClr val="007575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7575"/>
            </a:extrusionClr>
          </a:sp3d>
        </p:spPr>
        <p:txBody>
          <a:bodyPr lIns="90000" tIns="46800" rIns="90000" bIns="46800" anchor="ctr">
            <a:flatTx/>
          </a:bodyPr>
          <a:lstStyle/>
          <a:p>
            <a:pPr algn="ctr" eaLnBrk="1" hangingPunct="1">
              <a:buClr>
                <a:srgbClr val="000000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altLang="pl-PL" sz="4000" b="1" dirty="0">
              <a:solidFill>
                <a:srgbClr val="000000"/>
              </a:solidFill>
            </a:endParaRPr>
          </a:p>
        </p:txBody>
      </p:sp>
      <p:sp>
        <p:nvSpPr>
          <p:cNvPr id="121859" name="Rectangle 2"/>
          <p:cNvSpPr>
            <a:spLocks noChangeArrowheads="1"/>
          </p:cNvSpPr>
          <p:nvPr/>
        </p:nvSpPr>
        <p:spPr bwMode="auto">
          <a:xfrm>
            <a:off x="695325" y="3060700"/>
            <a:ext cx="7740650" cy="3600450"/>
          </a:xfrm>
          <a:prstGeom prst="rect">
            <a:avLst/>
          </a:prstGeom>
          <a:gradFill rotWithShape="0">
            <a:gsLst>
              <a:gs pos="0">
                <a:srgbClr val="00FFFF"/>
              </a:gs>
              <a:gs pos="100000">
                <a:srgbClr val="008C8C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8C8C"/>
            </a:extrusionClr>
          </a:sp3d>
        </p:spPr>
        <p:txBody>
          <a:bodyPr wrap="none" anchor="ctr">
            <a:flatTx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altLang="pl-PL"/>
          </a:p>
        </p:txBody>
      </p:sp>
      <p:pic>
        <p:nvPicPr>
          <p:cNvPr id="4" name="Picture 4" descr="pobier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3" y="1340768"/>
            <a:ext cx="632552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468313" y="548680"/>
            <a:ext cx="8229600" cy="1684933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pl-PL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yriad Pro Black Cond" pitchFamily="34" charset="0"/>
              </a:rPr>
              <a:t>Alkohol, tytoń, narkotyki: </a:t>
            </a:r>
            <a:r>
              <a:rPr lang="pl-PL" sz="4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yriad Pro Black Cond" pitchFamily="34" charset="0"/>
              </a:rPr>
              <a:t/>
            </a:r>
            <a:br>
              <a:rPr lang="pl-PL" sz="4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yriad Pro Black Cond" pitchFamily="34" charset="0"/>
              </a:rPr>
            </a:br>
            <a:r>
              <a:rPr lang="pl-PL" sz="45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yriad Pro Black Cond" pitchFamily="34" charset="0"/>
              </a:rPr>
              <a:t>pomagają w życiu czy go niszczy?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half" idx="1"/>
          </p:nvPr>
        </p:nvSpPr>
        <p:spPr>
          <a:xfrm>
            <a:off x="1893888" y="2565400"/>
            <a:ext cx="2965450" cy="5334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pl-PL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6" name="Symbol zastępczy zawartości 5"/>
          <p:cNvSpPr>
            <a:spLocks noGrp="1"/>
          </p:cNvSpPr>
          <p:nvPr>
            <p:ph sz="half" idx="2"/>
          </p:nvPr>
        </p:nvSpPr>
        <p:spPr>
          <a:xfrm>
            <a:off x="5430838" y="2565400"/>
            <a:ext cx="3821112" cy="5334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pl-PL" dirty="0" smtClean="0">
              <a:latin typeface="Arial Narrow" pitchFamily="34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3538" y="3217863"/>
            <a:ext cx="2008187" cy="30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Obraz 6" descr="stock-photo-12519341-the-laughing-enamoure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4089400"/>
            <a:ext cx="2808287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627144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19675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Ankieta </a:t>
            </a:r>
            <a:br>
              <a:rPr lang="pl-P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Ludzie </a:t>
            </a:r>
            <a:r>
              <a:rPr lang="pl-PL" sz="3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cenią różne </a:t>
            </a:r>
            <a:r>
              <a:rPr lang="pl-PL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wartości i pragną osiągać rożne cele w życiu…</a:t>
            </a:r>
            <a:endParaRPr lang="pl-PL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512" y="1916832"/>
            <a:ext cx="8651750" cy="4032448"/>
          </a:xfrm>
        </p:spPr>
        <p:txBody>
          <a:bodyPr numCol="2">
            <a:noAutofit/>
          </a:bodyPr>
          <a:lstStyle/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arenR"/>
              <a:defRPr/>
            </a:pPr>
            <a:r>
              <a:rPr lang="pl-PL" sz="2800" dirty="0" smtClean="0">
                <a:latin typeface="Arial Narrow" panose="020B0606020202030204" pitchFamily="34" charset="0"/>
                <a:ea typeface="Batang" pitchFamily="18" charset="-127"/>
                <a:cs typeface="Times New Roman" pitchFamily="18" charset="0"/>
              </a:rPr>
              <a:t>Duże pieniądze  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arenR"/>
              <a:defRPr/>
            </a:pPr>
            <a:r>
              <a:rPr lang="pl-PL" sz="2800" dirty="0" smtClean="0">
                <a:latin typeface="Arial Narrow" panose="020B0606020202030204" pitchFamily="34" charset="0"/>
                <a:ea typeface="Batang" pitchFamily="18" charset="-127"/>
                <a:cs typeface="Times New Roman" pitchFamily="18" charset="0"/>
              </a:rPr>
              <a:t>Święty spokój 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arenR"/>
              <a:defRPr/>
            </a:pPr>
            <a:r>
              <a:rPr lang="pl-PL" sz="2800" dirty="0" smtClean="0">
                <a:latin typeface="Arial Narrow" panose="020B0606020202030204" pitchFamily="34" charset="0"/>
                <a:ea typeface="Batang" pitchFamily="18" charset="-127"/>
                <a:cs typeface="Times New Roman" pitchFamily="18" charset="0"/>
              </a:rPr>
              <a:t>Stałą przyjaźń 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arenR"/>
              <a:defRPr/>
            </a:pPr>
            <a:r>
              <a:rPr lang="pl-PL" sz="2800" dirty="0" smtClean="0">
                <a:latin typeface="Arial Narrow" panose="020B0606020202030204" pitchFamily="34" charset="0"/>
                <a:ea typeface="Batang" pitchFamily="18" charset="-127"/>
                <a:cs typeface="Times New Roman" pitchFamily="18" charset="0"/>
              </a:rPr>
              <a:t>Bliskość </a:t>
            </a:r>
            <a:r>
              <a:rPr lang="pl-PL" sz="2800" dirty="0">
                <a:latin typeface="Arial Narrow" panose="020B0606020202030204" pitchFamily="34" charset="0"/>
                <a:ea typeface="Batang" pitchFamily="18" charset="-127"/>
                <a:cs typeface="Times New Roman" pitchFamily="18" charset="0"/>
              </a:rPr>
              <a:t>zaufanej </a:t>
            </a:r>
            <a:r>
              <a:rPr lang="pl-PL" sz="2800" dirty="0" smtClean="0">
                <a:latin typeface="Arial Narrow" panose="020B0606020202030204" pitchFamily="34" charset="0"/>
                <a:ea typeface="Batang" pitchFamily="18" charset="-127"/>
                <a:cs typeface="Times New Roman" pitchFamily="18" charset="0"/>
              </a:rPr>
              <a:t>osoby 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arenR"/>
              <a:defRPr/>
            </a:pPr>
            <a:r>
              <a:rPr lang="pl-PL" sz="2800" dirty="0" smtClean="0">
                <a:latin typeface="Arial Narrow" panose="020B0606020202030204" pitchFamily="34" charset="0"/>
                <a:ea typeface="Batang" pitchFamily="18" charset="-127"/>
                <a:cs typeface="Times New Roman" pitchFamily="18" charset="0"/>
              </a:rPr>
              <a:t>Wygodę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arenR"/>
              <a:defRPr/>
            </a:pPr>
            <a:r>
              <a:rPr lang="pl-PL" sz="2800" dirty="0" smtClean="0">
                <a:latin typeface="Arial Narrow" panose="020B0606020202030204" pitchFamily="34" charset="0"/>
                <a:ea typeface="Batang" pitchFamily="18" charset="-127"/>
                <a:cs typeface="Times New Roman" pitchFamily="18" charset="0"/>
              </a:rPr>
              <a:t>Dobrą pracę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arenR"/>
              <a:defRPr/>
            </a:pPr>
            <a:r>
              <a:rPr lang="pl-PL" sz="2800" dirty="0" smtClean="0">
                <a:latin typeface="Arial Narrow" panose="020B0606020202030204" pitchFamily="34" charset="0"/>
                <a:ea typeface="Batang" pitchFamily="18" charset="-127"/>
                <a:cs typeface="Times New Roman" pitchFamily="18" charset="0"/>
              </a:rPr>
              <a:t>Sławę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arenR"/>
              <a:defRPr/>
            </a:pPr>
            <a:r>
              <a:rPr lang="pl-PL" sz="2800" dirty="0" smtClean="0">
                <a:latin typeface="Arial Narrow" panose="020B0606020202030204" pitchFamily="34" charset="0"/>
                <a:ea typeface="Batang" pitchFamily="18" charset="-127"/>
                <a:cs typeface="Times New Roman" pitchFamily="18" charset="0"/>
              </a:rPr>
              <a:t>Szczęśliwą rodzinę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arenR"/>
              <a:defRPr/>
            </a:pPr>
            <a:endParaRPr lang="pl-PL" sz="2800" dirty="0" smtClean="0">
              <a:latin typeface="Arial Narrow" panose="020B0606020202030204" pitchFamily="34" charset="0"/>
              <a:ea typeface="Batang" pitchFamily="18" charset="-127"/>
              <a:cs typeface="Times New Roman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arenR"/>
              <a:defRPr/>
            </a:pPr>
            <a:r>
              <a:rPr lang="pl-PL" sz="2800" dirty="0" smtClean="0">
                <a:latin typeface="Arial Narrow" panose="020B0606020202030204" pitchFamily="34" charset="0"/>
                <a:ea typeface="Batang" pitchFamily="18" charset="-127"/>
                <a:cs typeface="Times New Roman" pitchFamily="18" charset="0"/>
              </a:rPr>
              <a:t>Zdrowie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arenR"/>
              <a:defRPr/>
            </a:pPr>
            <a:r>
              <a:rPr lang="pl-PL" sz="2800" dirty="0" smtClean="0">
                <a:latin typeface="Arial Narrow" panose="020B0606020202030204" pitchFamily="34" charset="0"/>
                <a:ea typeface="Batang" pitchFamily="18" charset="-127"/>
                <a:cs typeface="Times New Roman" pitchFamily="18" charset="0"/>
              </a:rPr>
              <a:t>Miłość 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arenR"/>
              <a:defRPr/>
            </a:pPr>
            <a:r>
              <a:rPr lang="pl-PL" sz="2800" dirty="0" smtClean="0">
                <a:latin typeface="Arial Narrow" panose="020B0606020202030204" pitchFamily="34" charset="0"/>
                <a:ea typeface="Batang" pitchFamily="18" charset="-127"/>
                <a:cs typeface="Times New Roman" pitchFamily="18" charset="0"/>
              </a:rPr>
              <a:t>Zbawienie 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arenR"/>
              <a:defRPr/>
            </a:pPr>
            <a:r>
              <a:rPr lang="pl-PL" sz="2800" dirty="0" smtClean="0">
                <a:latin typeface="Arial Narrow" panose="020B0606020202030204" pitchFamily="34" charset="0"/>
                <a:ea typeface="Batang" pitchFamily="18" charset="-127"/>
                <a:cs typeface="Times New Roman" pitchFamily="18" charset="0"/>
              </a:rPr>
              <a:t>Autorytet społeczny 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arenR"/>
              <a:defRPr/>
            </a:pPr>
            <a:r>
              <a:rPr lang="pl-PL" sz="2800" dirty="0" smtClean="0">
                <a:latin typeface="Arial Narrow" panose="020B0606020202030204" pitchFamily="34" charset="0"/>
                <a:ea typeface="Batang" pitchFamily="18" charset="-127"/>
                <a:cs typeface="Times New Roman" pitchFamily="18" charset="0"/>
              </a:rPr>
              <a:t>Ciekawe hobby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arenR"/>
              <a:defRPr/>
            </a:pPr>
            <a:r>
              <a:rPr lang="pl-PL" sz="2800" dirty="0" smtClean="0">
                <a:latin typeface="Arial Narrow" panose="020B0606020202030204" pitchFamily="34" charset="0"/>
                <a:ea typeface="Batang" pitchFamily="18" charset="-127"/>
                <a:cs typeface="Times New Roman" pitchFamily="18" charset="0"/>
              </a:rPr>
              <a:t>Szacunek innych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arenR"/>
              <a:defRPr/>
            </a:pPr>
            <a:r>
              <a:rPr lang="pl-PL" sz="2800" dirty="0" smtClean="0">
                <a:latin typeface="Arial Narrow" panose="020B0606020202030204" pitchFamily="34" charset="0"/>
                <a:ea typeface="Batang" pitchFamily="18" charset="-127"/>
                <a:cs typeface="Times New Roman" pitchFamily="18" charset="0"/>
              </a:rPr>
              <a:t>Niesamowite przeżycia 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arenR"/>
              <a:defRPr/>
            </a:pPr>
            <a:r>
              <a:rPr lang="pl-PL" sz="2800" dirty="0" smtClean="0">
                <a:latin typeface="Arial Narrow" panose="020B0606020202030204" pitchFamily="34" charset="0"/>
                <a:ea typeface="Batang" pitchFamily="18" charset="-127"/>
                <a:cs typeface="Times New Roman" pitchFamily="18" charset="0"/>
              </a:rPr>
              <a:t>Podróże</a:t>
            </a:r>
          </a:p>
        </p:txBody>
      </p:sp>
      <p:sp>
        <p:nvSpPr>
          <p:cNvPr id="6148" name="pole tekstowe 6"/>
          <p:cNvSpPr txBox="1">
            <a:spLocks noChangeArrowheads="1"/>
          </p:cNvSpPr>
          <p:nvPr/>
        </p:nvSpPr>
        <p:spPr bwMode="auto">
          <a:xfrm>
            <a:off x="406399" y="5682869"/>
            <a:ext cx="842486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l-PL" sz="1800" b="0" dirty="0" smtClean="0">
              <a:solidFill>
                <a:schemeClr val="tx2"/>
              </a:solidFill>
              <a:latin typeface="Arial Narrow" pitchFamily="34" charset="0"/>
            </a:endParaRPr>
          </a:p>
          <a:p>
            <a:r>
              <a:rPr lang="pl-PL" b="0" dirty="0" smtClean="0">
                <a:solidFill>
                  <a:schemeClr val="tx2"/>
                </a:solidFill>
                <a:latin typeface="Arial Narrow" pitchFamily="34" charset="0"/>
              </a:rPr>
              <a:t>Napisz </a:t>
            </a:r>
            <a:r>
              <a:rPr lang="pl-PL" b="0" dirty="0">
                <a:solidFill>
                  <a:schemeClr val="tx2"/>
                </a:solidFill>
                <a:latin typeface="Arial Narrow" pitchFamily="34" charset="0"/>
              </a:rPr>
              <a:t>na </a:t>
            </a:r>
            <a:r>
              <a:rPr lang="pl-PL" b="0" dirty="0" smtClean="0">
                <a:solidFill>
                  <a:schemeClr val="tx2"/>
                </a:solidFill>
                <a:latin typeface="Arial Narrow" pitchFamily="34" charset="0"/>
              </a:rPr>
              <a:t>kartce cel lub </a:t>
            </a:r>
            <a:r>
              <a:rPr lang="pl-PL" b="0" dirty="0">
                <a:solidFill>
                  <a:schemeClr val="tx2"/>
                </a:solidFill>
                <a:latin typeface="Arial Narrow" pitchFamily="34" charset="0"/>
              </a:rPr>
              <a:t>jedną wartość, która wydaje ci się najważniejsza (niekoniecznie z listy) </a:t>
            </a:r>
            <a:r>
              <a:rPr lang="pl-PL" b="0" dirty="0" smtClean="0">
                <a:solidFill>
                  <a:schemeClr val="tx2"/>
                </a:solidFill>
                <a:latin typeface="Arial Narrow" pitchFamily="34" charset="0"/>
              </a:rPr>
              <a:t> </a:t>
            </a:r>
            <a:r>
              <a:rPr lang="pl-PL" sz="1800" b="0" dirty="0" smtClean="0">
                <a:solidFill>
                  <a:schemeClr val="tx2"/>
                </a:solidFill>
                <a:latin typeface="Arial Narrow" pitchFamily="34" charset="0"/>
              </a:rPr>
              <a:t>…………………………………………………………..</a:t>
            </a:r>
            <a:endParaRPr lang="pl-PL" sz="1800" b="0" dirty="0">
              <a:solidFill>
                <a:schemeClr val="tx2"/>
              </a:solidFill>
              <a:latin typeface="Arial Narrow" pitchFamily="34" charset="0"/>
            </a:endParaRPr>
          </a:p>
          <a:p>
            <a:endParaRPr lang="pl-PL" sz="1800" b="0" dirty="0"/>
          </a:p>
        </p:txBody>
      </p:sp>
      <p:sp>
        <p:nvSpPr>
          <p:cNvPr id="6149" name="pole tekstowe 7"/>
          <p:cNvSpPr txBox="1">
            <a:spLocks noChangeArrowheads="1"/>
          </p:cNvSpPr>
          <p:nvPr/>
        </p:nvSpPr>
        <p:spPr bwMode="auto">
          <a:xfrm>
            <a:off x="179511" y="1196752"/>
            <a:ext cx="885698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200" dirty="0" smtClean="0">
                <a:solidFill>
                  <a:schemeClr val="tx2"/>
                </a:solidFill>
                <a:latin typeface="Arial Narrow" pitchFamily="34" charset="0"/>
              </a:rPr>
              <a:t> </a:t>
            </a:r>
            <a:r>
              <a:rPr lang="pl-PL" sz="2800" dirty="0">
                <a:solidFill>
                  <a:schemeClr val="tx2"/>
                </a:solidFill>
                <a:latin typeface="Arial Narrow" pitchFamily="34" charset="0"/>
              </a:rPr>
              <a:t>Jaką </a:t>
            </a:r>
            <a:r>
              <a:rPr lang="pl-PL" sz="2800" dirty="0" smtClean="0">
                <a:solidFill>
                  <a:schemeClr val="tx2"/>
                </a:solidFill>
                <a:latin typeface="Arial Narrow" pitchFamily="34" charset="0"/>
              </a:rPr>
              <a:t>wartość </a:t>
            </a:r>
            <a:r>
              <a:rPr lang="pl-PL" sz="2800" dirty="0">
                <a:solidFill>
                  <a:schemeClr val="tx2"/>
                </a:solidFill>
                <a:latin typeface="Arial Narrow" pitchFamily="34" charset="0"/>
              </a:rPr>
              <a:t>Ty cenisz </a:t>
            </a:r>
            <a:r>
              <a:rPr lang="pl-PL" sz="2800" dirty="0" smtClean="0">
                <a:solidFill>
                  <a:schemeClr val="tx2"/>
                </a:solidFill>
                <a:latin typeface="Arial Narrow" pitchFamily="34" charset="0"/>
              </a:rPr>
              <a:t>najbardziej i jaki jest twój cel w życiu?</a:t>
            </a:r>
            <a:r>
              <a:rPr lang="pl-PL" sz="3600" dirty="0" smtClean="0">
                <a:solidFill>
                  <a:schemeClr val="tx2"/>
                </a:solidFill>
                <a:latin typeface="Arial Narrow" pitchFamily="34" charset="0"/>
              </a:rPr>
              <a:t>        </a:t>
            </a:r>
            <a:endParaRPr lang="pl-PL" sz="36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55650" y="188641"/>
            <a:ext cx="8280400" cy="7920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 Black Cond" pitchFamily="34" charset="0"/>
              </a:rPr>
              <a:t>Pytanie:</a:t>
            </a:r>
            <a:endParaRPr lang="pl-P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 Black Cond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196753"/>
            <a:ext cx="9144000" cy="5040536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pl-PL" sz="3600" b="1" dirty="0" smtClean="0">
                <a:latin typeface="Arial Narrow" pitchFamily="34" charset="0"/>
              </a:rPr>
              <a:t>	Co jest najważniejszym  warunkiem  osiągnięcia wskazanych przez Ciebie </a:t>
            </a:r>
          </a:p>
          <a:p>
            <a:pPr eaLnBrk="1" hangingPunct="1">
              <a:buFont typeface="Wingdings 2" pitchFamily="18" charset="2"/>
              <a:buNone/>
            </a:pPr>
            <a:r>
              <a:rPr lang="pl-PL" sz="3600" b="1" dirty="0" smtClean="0">
                <a:latin typeface="Arial Narrow" pitchFamily="34" charset="0"/>
              </a:rPr>
              <a:t>   i wartości które </a:t>
            </a:r>
          </a:p>
          <a:p>
            <a:pPr eaLnBrk="1" hangingPunct="1">
              <a:buFont typeface="Wingdings 2" pitchFamily="18" charset="2"/>
              <a:buNone/>
            </a:pPr>
            <a:r>
              <a:rPr lang="pl-PL" sz="3600" b="1" dirty="0" smtClean="0">
                <a:latin typeface="Arial Narrow" pitchFamily="34" charset="0"/>
              </a:rPr>
              <a:t>   chcesz osiągnąć w</a:t>
            </a:r>
          </a:p>
          <a:p>
            <a:pPr eaLnBrk="1" hangingPunct="1">
              <a:buFont typeface="Wingdings 2" pitchFamily="18" charset="2"/>
              <a:buNone/>
            </a:pPr>
            <a:r>
              <a:rPr lang="pl-PL" sz="3600" b="1" dirty="0" smtClean="0">
                <a:latin typeface="Arial Narrow" pitchFamily="34" charset="0"/>
              </a:rPr>
              <a:t>  życiu? </a:t>
            </a:r>
            <a:r>
              <a:rPr lang="pl-PL" sz="2000" b="1" dirty="0" smtClean="0">
                <a:latin typeface="Arial Narrow" pitchFamily="34" charset="0"/>
              </a:rPr>
              <a:t>(z tego co sobie zaznaczyłeś)</a:t>
            </a:r>
            <a:endParaRPr lang="pl-PL" sz="1400" dirty="0" smtClean="0">
              <a:latin typeface="Arial Narrow" pitchFamily="34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21587" y="2564904"/>
            <a:ext cx="4530576" cy="34853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1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pl-PL" sz="4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yriad Pro Black Cond" pitchFamily="34" charset="0"/>
              </a:rPr>
              <a:t>Odpowiedź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4968552"/>
          </a:xfrm>
        </p:spPr>
        <p:txBody>
          <a:bodyPr>
            <a:normAutofit/>
          </a:bodyPr>
          <a:lstStyle/>
          <a:p>
            <a:pPr algn="just" eaLnBrk="1" hangingPunct="1">
              <a:buFont typeface="Wingdings 2" pitchFamily="18" charset="2"/>
              <a:buNone/>
              <a:defRPr/>
            </a:pPr>
            <a:endParaRPr lang="pl-PL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algn="just" eaLnBrk="1" hangingPunct="1">
              <a:buFont typeface="Wingdings 2" pitchFamily="18" charset="2"/>
              <a:buNone/>
              <a:defRPr/>
            </a:pPr>
            <a:r>
              <a:rPr lang="pl-PL" sz="3600" b="1" dirty="0" smtClean="0">
                <a:latin typeface="Arial Narrow" pitchFamily="34" charset="0"/>
              </a:rPr>
              <a:t>Życie</a:t>
            </a:r>
            <a:r>
              <a:rPr lang="pl-PL" sz="3600" dirty="0" smtClean="0">
                <a:latin typeface="Arial Narrow" pitchFamily="34" charset="0"/>
              </a:rPr>
              <a:t> jest podstawowym </a:t>
            </a:r>
            <a:r>
              <a:rPr lang="pl-PL" sz="3600" b="1" dirty="0" smtClean="0">
                <a:latin typeface="Arial Narrow" pitchFamily="34" charset="0"/>
              </a:rPr>
              <a:t>WARUNKIEM</a:t>
            </a:r>
            <a:r>
              <a:rPr lang="pl-PL" sz="3600" dirty="0" smtClean="0">
                <a:latin typeface="Arial Narrow" pitchFamily="34" charset="0"/>
              </a:rPr>
              <a:t> osiągnięcia tych wartości i celów</a:t>
            </a:r>
            <a:r>
              <a:rPr lang="pl-PL" sz="3600" dirty="0">
                <a:latin typeface="Arial Narrow" pitchFamily="34" charset="0"/>
              </a:rPr>
              <a:t>.</a:t>
            </a:r>
            <a:endParaRPr lang="pl-PL" sz="3600" dirty="0" smtClean="0">
              <a:latin typeface="Arial Narrow" pitchFamily="34" charset="0"/>
            </a:endParaRPr>
          </a:p>
          <a:p>
            <a:pPr algn="just" eaLnBrk="1" hangingPunct="1">
              <a:buFont typeface="Wingdings 2" pitchFamily="18" charset="2"/>
              <a:buNone/>
              <a:defRPr/>
            </a:pPr>
            <a:r>
              <a:rPr lang="pl-PL" sz="3600" dirty="0" smtClean="0">
                <a:latin typeface="Arial Narrow" pitchFamily="34" charset="0"/>
              </a:rPr>
              <a:t> Dobre </a:t>
            </a:r>
            <a:r>
              <a:rPr lang="pl-PL" sz="3600" b="1" dirty="0" smtClean="0">
                <a:latin typeface="Arial Narrow" pitchFamily="34" charset="0"/>
              </a:rPr>
              <a:t>zdrowie</a:t>
            </a:r>
            <a:r>
              <a:rPr lang="pl-PL" sz="3600" dirty="0" smtClean="0">
                <a:latin typeface="Arial Narrow" pitchFamily="34" charset="0"/>
              </a:rPr>
              <a:t> wzmacnia szanse na osiągnięcie wielu celów które sobie stawiamy w życiu.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 Black Cond" pitchFamily="34" charset="0"/>
              </a:rPr>
              <a:t>Zagrożenia życia </a:t>
            </a:r>
            <a:r>
              <a:rPr lang="pl-PL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 Black Cond" pitchFamily="34" charset="0"/>
              </a:rPr>
              <a:t>i zdrowia</a:t>
            </a:r>
            <a:endParaRPr lang="pl-P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 Black Cond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1700808"/>
            <a:ext cx="8280920" cy="442535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pl-PL" sz="3300" b="1" dirty="0" smtClean="0">
                <a:latin typeface="Arial Narrow" pitchFamily="34" charset="0"/>
              </a:rPr>
              <a:t>	Co najbardziej zagraża Twojemu życiu i zdrowiu?</a:t>
            </a:r>
          </a:p>
          <a:p>
            <a:pPr eaLnBrk="1" hangingPunct="1">
              <a:buFont typeface="Wingdings 2" pitchFamily="18" charset="2"/>
              <a:buNone/>
            </a:pPr>
            <a:r>
              <a:rPr lang="pl-PL" sz="5400" b="1" dirty="0" smtClean="0">
                <a:latin typeface="Arial Narrow" pitchFamily="34" charset="0"/>
              </a:rPr>
              <a:t> 	</a:t>
            </a:r>
            <a:r>
              <a:rPr lang="pl-PL" sz="3300" b="1" dirty="0" smtClean="0">
                <a:latin typeface="Arial Narrow" pitchFamily="34" charset="0"/>
              </a:rPr>
              <a:t>Z jakiego powodu człowiek w młodym wieku  może najłatwiej stracić zdrowie i życie 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yriad Pro Black Cond" pitchFamily="34" charset="0"/>
              </a:rPr>
              <a:t>ALKOHOL ETYLOWY </a:t>
            </a:r>
            <a:b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yriad Pro Black Cond" pitchFamily="34" charset="0"/>
              </a:rPr>
            </a:b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yriad Pro Black Cond" pitchFamily="34" charset="0"/>
              </a:rPr>
              <a:t>ZAGRAŻA </a:t>
            </a:r>
            <a:r>
              <a:rPr lang="pl-PL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yriad Pro Black Cond" pitchFamily="34" charset="0"/>
              </a:rPr>
              <a:t>ŻYCIUu</a:t>
            </a:r>
            <a:r>
              <a:rPr lang="pl-P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yriad Pro Black Cond" pitchFamily="34" charset="0"/>
              </a:rPr>
              <a:t>!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1341438"/>
            <a:ext cx="8352928" cy="482441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pl-PL" sz="2400" dirty="0" smtClean="0">
              <a:latin typeface="Arial Narrow" pitchFamily="34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endParaRPr lang="pl-PL" sz="2400" dirty="0" smtClean="0">
              <a:latin typeface="Arial Narrow" pitchFamily="34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endParaRPr lang="pl-PL" sz="2400" dirty="0" smtClean="0">
              <a:latin typeface="Arial Narrow" pitchFamily="34" charset="0"/>
            </a:endParaRPr>
          </a:p>
        </p:txBody>
      </p:sp>
      <p:pic>
        <p:nvPicPr>
          <p:cNvPr id="15364" name="Obraz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628800"/>
            <a:ext cx="388843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ytuł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122096" cy="1425575"/>
          </a:xfrm>
        </p:spPr>
        <p:txBody>
          <a:bodyPr/>
          <a:lstStyle/>
          <a:p>
            <a:pPr eaLnBrk="1" hangingPunct="1"/>
            <a:r>
              <a:rPr lang="pl-PL" dirty="0" smtClean="0"/>
              <a:t>	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512" y="1700808"/>
            <a:ext cx="8712968" cy="4608511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endParaRPr lang="pl-PL" sz="1600" b="1" dirty="0" smtClean="0">
              <a:latin typeface="Arial Narrow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pl-PL" sz="1600" b="1" dirty="0" smtClean="0">
                <a:solidFill>
                  <a:srgbClr val="FF0000"/>
                </a:solidFill>
                <a:latin typeface="Arial Narrow" pitchFamily="34" charset="0"/>
              </a:rPr>
              <a:t>	</a:t>
            </a: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endParaRPr lang="pl-PL" sz="16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pl-PL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ALKOHOL ETYLOWY</a:t>
            </a:r>
            <a:r>
              <a:rPr lang="pl-PL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</a:t>
            </a:r>
            <a:r>
              <a:rPr lang="pl-PL" sz="2600" b="1" dirty="0" smtClean="0">
                <a:latin typeface="Arial Narrow" pitchFamily="34" charset="0"/>
              </a:rPr>
              <a:t>może nas zabić, gdy jest go za dużo w organizmie.</a:t>
            </a: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pl-PL" sz="2600" b="1" dirty="0" smtClean="0">
                <a:latin typeface="Arial Narrow" pitchFamily="34" charset="0"/>
              </a:rPr>
              <a:t>Przeciętny dorosły człowiek może STRACIĆ ŻYCIE już od </a:t>
            </a:r>
            <a:r>
              <a:rPr lang="pl-PL" sz="2600" b="1" dirty="0" smtClean="0">
                <a:solidFill>
                  <a:srgbClr val="FF0000"/>
                </a:solidFill>
                <a:latin typeface="Arial Narrow" pitchFamily="34" charset="0"/>
              </a:rPr>
              <a:t>3,5</a:t>
            </a:r>
            <a:r>
              <a:rPr lang="pl-PL" sz="2600" b="1" dirty="0">
                <a:latin typeface="Arial Narrow" pitchFamily="34" charset="0"/>
              </a:rPr>
              <a:t> </a:t>
            </a:r>
            <a:r>
              <a:rPr lang="pl-PL" sz="2600" b="1" dirty="0" smtClean="0">
                <a:latin typeface="Arial Narrow" pitchFamily="34" charset="0"/>
              </a:rPr>
              <a:t>promila, czyli od stężenia 3,5 grama alkoholu etylowego na decymetr  sześcienny (litr) płynów ciała.</a:t>
            </a: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pl-PL" sz="2600" b="1" dirty="0" smtClean="0">
                <a:latin typeface="Arial Narrow" pitchFamily="34" charset="0"/>
              </a:rPr>
              <a:t>W Polsce rocznie traci życie z powodu przedawkowania alkoholu KILKASET osób.</a:t>
            </a:r>
          </a:p>
          <a:p>
            <a:pPr algn="just" eaLnBrk="1" hangingPunct="1">
              <a:lnSpc>
                <a:spcPct val="80000"/>
              </a:lnSpc>
              <a:defRPr/>
            </a:pPr>
            <a:endParaRPr lang="pl-PL" sz="2600" b="1" dirty="0" smtClean="0">
              <a:latin typeface="Arial Narrow" pitchFamily="34" charset="0"/>
            </a:endParaRP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pl-PL" sz="2600" b="1" dirty="0" smtClean="0">
                <a:latin typeface="Arial Narrow" pitchFamily="34" charset="0"/>
              </a:rPr>
              <a:t>DLA DZIECI I LUDZI MŁODYCH ta granica jest niżs</a:t>
            </a:r>
            <a:r>
              <a:rPr lang="pl-PL" sz="2400" b="1" dirty="0" smtClean="0">
                <a:latin typeface="Arial Narrow" pitchFamily="34" charset="0"/>
              </a:rPr>
              <a:t>za – </a:t>
            </a: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pl-PL" sz="2400" b="1" dirty="0" smtClean="0">
                <a:latin typeface="Arial Narrow" pitchFamily="34" charset="0"/>
              </a:rPr>
              <a:t>    nawet </a:t>
            </a:r>
            <a:r>
              <a:rPr lang="pl-P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1,5</a:t>
            </a:r>
            <a:r>
              <a:rPr lang="pl-PL" sz="2400" b="1" dirty="0" smtClean="0">
                <a:latin typeface="Arial Narrow" pitchFamily="34" charset="0"/>
              </a:rPr>
              <a:t> promila stanowi zagrożenie. 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421196" y="483284"/>
            <a:ext cx="8229600" cy="125253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pl-P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 Black Cond" pitchFamily="34" charset="0"/>
              </a:rPr>
              <a:t>CZY ALKOHOL ETYLOWY JEST TRUCIZNĄ?</a:t>
            </a:r>
          </a:p>
          <a:p>
            <a:pPr fontAlgn="auto">
              <a:spcAft>
                <a:spcPts val="0"/>
              </a:spcAft>
              <a:defRPr/>
            </a:pPr>
            <a:endParaRPr lang="pl-PL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 Black Cond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pl-P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 Black Cond" pitchFamily="34" charset="0"/>
              </a:rPr>
              <a:t>TAK JEST TRUCIZNĄ</a:t>
            </a:r>
            <a:endParaRPr lang="pl-PL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 Black Con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539750" y="765175"/>
            <a:ext cx="2159000" cy="776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971600" y="1"/>
            <a:ext cx="4968552" cy="90872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rIns="0" bIns="0" anchor="b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sz="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yriad Pro Black Cond" pitchFamily="34" charset="0"/>
                <a:ea typeface="Microsoft YaHei" charset="-122"/>
              </a:rPr>
              <a:t>	Alkohol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34344" y="1398646"/>
            <a:ext cx="8496944" cy="525688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lnSpc>
                <a:spcPct val="80000"/>
              </a:lnSpc>
              <a:spcBef>
                <a:spcPts val="450"/>
              </a:spcBef>
              <a:buClrTx/>
              <a:buSzPct val="95000"/>
              <a:buFontTx/>
              <a:buNone/>
              <a:tabLst>
                <a:tab pos="639763" algn="l"/>
                <a:tab pos="1554163" algn="l"/>
                <a:tab pos="2468563" algn="l"/>
                <a:tab pos="3382963" algn="l"/>
                <a:tab pos="4297363" algn="l"/>
                <a:tab pos="5211763" algn="l"/>
                <a:tab pos="6126163" algn="l"/>
                <a:tab pos="7040563" algn="l"/>
                <a:tab pos="7954963" algn="l"/>
                <a:tab pos="8869363" algn="l"/>
                <a:tab pos="9783763" algn="l"/>
              </a:tabLst>
            </a:pPr>
            <a:r>
              <a:rPr lang="pl-PL" b="1" dirty="0">
                <a:solidFill>
                  <a:srgbClr val="000000"/>
                </a:solidFill>
                <a:latin typeface="Arial Narrow" pitchFamily="34" charset="0"/>
                <a:ea typeface="Microsoft YaHei" charset="-122"/>
              </a:rPr>
              <a:t>Ogromnie zwiększa możliwość </a:t>
            </a:r>
            <a:r>
              <a:rPr lang="pl-PL" b="1" dirty="0" smtClean="0">
                <a:solidFill>
                  <a:srgbClr val="000000"/>
                </a:solidFill>
                <a:latin typeface="Arial Narrow" pitchFamily="34" charset="0"/>
                <a:ea typeface="Microsoft YaHei" charset="-122"/>
              </a:rPr>
              <a:t>wypadków                                                    (13% wypadków drogowych)</a:t>
            </a:r>
            <a:endParaRPr lang="pl-PL" b="1" dirty="0">
              <a:solidFill>
                <a:srgbClr val="000000"/>
              </a:solidFill>
              <a:latin typeface="Arial Narrow" pitchFamily="34" charset="0"/>
              <a:ea typeface="Microsoft YaHei" charset="-122"/>
            </a:endParaRPr>
          </a:p>
          <a:p>
            <a:pPr>
              <a:lnSpc>
                <a:spcPct val="80000"/>
              </a:lnSpc>
              <a:spcBef>
                <a:spcPts val="450"/>
              </a:spcBef>
              <a:buClrTx/>
              <a:buSzPct val="95000"/>
              <a:buFontTx/>
              <a:buNone/>
              <a:tabLst>
                <a:tab pos="639763" algn="l"/>
                <a:tab pos="1554163" algn="l"/>
                <a:tab pos="2468563" algn="l"/>
                <a:tab pos="3382963" algn="l"/>
                <a:tab pos="4297363" algn="l"/>
                <a:tab pos="5211763" algn="l"/>
                <a:tab pos="6126163" algn="l"/>
                <a:tab pos="7040563" algn="l"/>
                <a:tab pos="7954963" algn="l"/>
                <a:tab pos="8869363" algn="l"/>
                <a:tab pos="9783763" algn="l"/>
              </a:tabLst>
            </a:pPr>
            <a:endParaRPr lang="pl-PL" b="1" dirty="0" smtClean="0">
              <a:solidFill>
                <a:srgbClr val="000000"/>
              </a:solidFill>
              <a:latin typeface="Arial Narrow" pitchFamily="34" charset="0"/>
              <a:ea typeface="Microsoft YaHei" charset="-122"/>
            </a:endParaRPr>
          </a:p>
          <a:p>
            <a:pPr>
              <a:lnSpc>
                <a:spcPct val="80000"/>
              </a:lnSpc>
              <a:spcBef>
                <a:spcPts val="450"/>
              </a:spcBef>
              <a:buClrTx/>
              <a:buSzPct val="95000"/>
              <a:buFontTx/>
              <a:buNone/>
              <a:tabLst>
                <a:tab pos="639763" algn="l"/>
                <a:tab pos="1554163" algn="l"/>
                <a:tab pos="2468563" algn="l"/>
                <a:tab pos="3382963" algn="l"/>
                <a:tab pos="4297363" algn="l"/>
                <a:tab pos="5211763" algn="l"/>
                <a:tab pos="6126163" algn="l"/>
                <a:tab pos="7040563" algn="l"/>
                <a:tab pos="7954963" algn="l"/>
                <a:tab pos="8869363" algn="l"/>
                <a:tab pos="9783763" algn="l"/>
              </a:tabLst>
            </a:pPr>
            <a:r>
              <a:rPr lang="pl-PL" b="1" dirty="0" smtClean="0">
                <a:solidFill>
                  <a:srgbClr val="000000"/>
                </a:solidFill>
                <a:latin typeface="Arial Narrow" pitchFamily="34" charset="0"/>
                <a:ea typeface="Microsoft YaHei" charset="-122"/>
              </a:rPr>
              <a:t>Zwiększa </a:t>
            </a:r>
            <a:r>
              <a:rPr lang="pl-PL" b="1" dirty="0">
                <a:solidFill>
                  <a:srgbClr val="000000"/>
                </a:solidFill>
                <a:latin typeface="Arial Narrow" pitchFamily="34" charset="0"/>
                <a:ea typeface="Microsoft YaHei" charset="-122"/>
              </a:rPr>
              <a:t>zagrożenie przemocą, użycie broni, bójki, zabójstwa…</a:t>
            </a:r>
          </a:p>
          <a:p>
            <a:pPr>
              <a:lnSpc>
                <a:spcPct val="80000"/>
              </a:lnSpc>
              <a:spcBef>
                <a:spcPts val="450"/>
              </a:spcBef>
              <a:buClrTx/>
              <a:buSzPct val="95000"/>
              <a:buFontTx/>
              <a:buNone/>
              <a:tabLst>
                <a:tab pos="639763" algn="l"/>
                <a:tab pos="1554163" algn="l"/>
                <a:tab pos="2468563" algn="l"/>
                <a:tab pos="3382963" algn="l"/>
                <a:tab pos="4297363" algn="l"/>
                <a:tab pos="5211763" algn="l"/>
                <a:tab pos="6126163" algn="l"/>
                <a:tab pos="7040563" algn="l"/>
                <a:tab pos="7954963" algn="l"/>
                <a:tab pos="8869363" algn="l"/>
                <a:tab pos="9783763" algn="l"/>
              </a:tabLst>
            </a:pPr>
            <a:endParaRPr lang="pl-PL" b="1" dirty="0">
              <a:solidFill>
                <a:srgbClr val="000000"/>
              </a:solidFill>
              <a:latin typeface="Arial Narrow" pitchFamily="34" charset="0"/>
              <a:ea typeface="Microsoft YaHei" charset="-122"/>
            </a:endParaRPr>
          </a:p>
          <a:p>
            <a:pPr>
              <a:lnSpc>
                <a:spcPct val="80000"/>
              </a:lnSpc>
              <a:spcBef>
                <a:spcPts val="450"/>
              </a:spcBef>
              <a:buClrTx/>
              <a:buSzPct val="95000"/>
              <a:buFontTx/>
              <a:buNone/>
              <a:tabLst>
                <a:tab pos="639763" algn="l"/>
                <a:tab pos="1554163" algn="l"/>
                <a:tab pos="2468563" algn="l"/>
                <a:tab pos="3382963" algn="l"/>
                <a:tab pos="4297363" algn="l"/>
                <a:tab pos="5211763" algn="l"/>
                <a:tab pos="6126163" algn="l"/>
                <a:tab pos="7040563" algn="l"/>
                <a:tab pos="7954963" algn="l"/>
                <a:tab pos="8869363" algn="l"/>
                <a:tab pos="9783763" algn="l"/>
              </a:tabLst>
            </a:pPr>
            <a:r>
              <a:rPr lang="pl-PL" b="1" dirty="0">
                <a:solidFill>
                  <a:srgbClr val="000000"/>
                </a:solidFill>
                <a:latin typeface="Arial Narrow" pitchFamily="34" charset="0"/>
                <a:ea typeface="Microsoft YaHei" charset="-122"/>
              </a:rPr>
              <a:t>Powoduje liczne choroby, w tym aż 11% wszystkich nowotworów ma tło alkoholowe…</a:t>
            </a:r>
          </a:p>
          <a:p>
            <a:pPr>
              <a:lnSpc>
                <a:spcPct val="80000"/>
              </a:lnSpc>
              <a:spcBef>
                <a:spcPts val="450"/>
              </a:spcBef>
              <a:buClrTx/>
              <a:buSzPct val="95000"/>
              <a:buFontTx/>
              <a:buNone/>
              <a:tabLst>
                <a:tab pos="639763" algn="l"/>
                <a:tab pos="1554163" algn="l"/>
                <a:tab pos="2468563" algn="l"/>
                <a:tab pos="3382963" algn="l"/>
                <a:tab pos="4297363" algn="l"/>
                <a:tab pos="5211763" algn="l"/>
                <a:tab pos="6126163" algn="l"/>
                <a:tab pos="7040563" algn="l"/>
                <a:tab pos="7954963" algn="l"/>
                <a:tab pos="8869363" algn="l"/>
                <a:tab pos="9783763" algn="l"/>
              </a:tabLst>
            </a:pPr>
            <a:endParaRPr lang="pl-PL" b="1" dirty="0">
              <a:solidFill>
                <a:srgbClr val="000000"/>
              </a:solidFill>
              <a:latin typeface="Arial Narrow" pitchFamily="34" charset="0"/>
              <a:ea typeface="Microsoft YaHei" charset="-122"/>
            </a:endParaRPr>
          </a:p>
          <a:p>
            <a:pPr>
              <a:lnSpc>
                <a:spcPct val="80000"/>
              </a:lnSpc>
              <a:spcBef>
                <a:spcPts val="450"/>
              </a:spcBef>
              <a:buClrTx/>
              <a:buSzPct val="95000"/>
              <a:buFontTx/>
              <a:buNone/>
              <a:tabLst>
                <a:tab pos="639763" algn="l"/>
                <a:tab pos="1554163" algn="l"/>
                <a:tab pos="2468563" algn="l"/>
                <a:tab pos="3382963" algn="l"/>
                <a:tab pos="4297363" algn="l"/>
                <a:tab pos="5211763" algn="l"/>
                <a:tab pos="6126163" algn="l"/>
                <a:tab pos="7040563" algn="l"/>
                <a:tab pos="7954963" algn="l"/>
                <a:tab pos="8869363" algn="l"/>
                <a:tab pos="9783763" algn="l"/>
              </a:tabLst>
            </a:pPr>
            <a:r>
              <a:rPr lang="pl-PL" b="1" dirty="0">
                <a:solidFill>
                  <a:srgbClr val="000000"/>
                </a:solidFill>
                <a:latin typeface="Arial Narrow" pitchFamily="34" charset="0"/>
                <a:ea typeface="Microsoft YaHei" charset="-122"/>
              </a:rPr>
              <a:t>Powoduje nadciśnienie i groźne choroby</a:t>
            </a:r>
          </a:p>
          <a:p>
            <a:pPr>
              <a:lnSpc>
                <a:spcPct val="80000"/>
              </a:lnSpc>
              <a:spcBef>
                <a:spcPts val="450"/>
              </a:spcBef>
              <a:buClrTx/>
              <a:buSzPct val="95000"/>
              <a:buFontTx/>
              <a:buNone/>
              <a:tabLst>
                <a:tab pos="639763" algn="l"/>
                <a:tab pos="1554163" algn="l"/>
                <a:tab pos="2468563" algn="l"/>
                <a:tab pos="3382963" algn="l"/>
                <a:tab pos="4297363" algn="l"/>
                <a:tab pos="5211763" algn="l"/>
                <a:tab pos="6126163" algn="l"/>
                <a:tab pos="7040563" algn="l"/>
                <a:tab pos="7954963" algn="l"/>
                <a:tab pos="8869363" algn="l"/>
                <a:tab pos="9783763" algn="l"/>
              </a:tabLst>
            </a:pPr>
            <a:r>
              <a:rPr lang="pl-PL" b="1" dirty="0">
                <a:solidFill>
                  <a:srgbClr val="000000"/>
                </a:solidFill>
                <a:latin typeface="Arial Narrow" pitchFamily="34" charset="0"/>
                <a:ea typeface="Microsoft YaHei" charset="-122"/>
              </a:rPr>
              <a:t>układu krążenia…</a:t>
            </a:r>
          </a:p>
          <a:p>
            <a:pPr>
              <a:lnSpc>
                <a:spcPct val="80000"/>
              </a:lnSpc>
              <a:spcBef>
                <a:spcPts val="450"/>
              </a:spcBef>
              <a:buClrTx/>
              <a:buSzPct val="95000"/>
              <a:buFontTx/>
              <a:buNone/>
              <a:tabLst>
                <a:tab pos="639763" algn="l"/>
                <a:tab pos="1554163" algn="l"/>
                <a:tab pos="2468563" algn="l"/>
                <a:tab pos="3382963" algn="l"/>
                <a:tab pos="4297363" algn="l"/>
                <a:tab pos="5211763" algn="l"/>
                <a:tab pos="6126163" algn="l"/>
                <a:tab pos="7040563" algn="l"/>
                <a:tab pos="7954963" algn="l"/>
                <a:tab pos="8869363" algn="l"/>
                <a:tab pos="9783763" algn="l"/>
              </a:tabLst>
            </a:pPr>
            <a:endParaRPr lang="pl-PL" b="1" dirty="0">
              <a:solidFill>
                <a:srgbClr val="000000"/>
              </a:solidFill>
              <a:latin typeface="Arial Narrow" pitchFamily="34" charset="0"/>
              <a:ea typeface="Microsoft YaHei" charset="-122"/>
            </a:endParaRPr>
          </a:p>
          <a:p>
            <a:pPr>
              <a:lnSpc>
                <a:spcPct val="80000"/>
              </a:lnSpc>
              <a:spcBef>
                <a:spcPts val="450"/>
              </a:spcBef>
              <a:buClrTx/>
              <a:buSzPct val="95000"/>
              <a:buFontTx/>
              <a:buNone/>
              <a:tabLst>
                <a:tab pos="639763" algn="l"/>
                <a:tab pos="1554163" algn="l"/>
                <a:tab pos="2468563" algn="l"/>
                <a:tab pos="3382963" algn="l"/>
                <a:tab pos="4297363" algn="l"/>
                <a:tab pos="5211763" algn="l"/>
                <a:tab pos="6126163" algn="l"/>
                <a:tab pos="7040563" algn="l"/>
                <a:tab pos="7954963" algn="l"/>
                <a:tab pos="8869363" algn="l"/>
                <a:tab pos="9783763" algn="l"/>
              </a:tabLst>
            </a:pPr>
            <a:r>
              <a:rPr lang="pl-PL" b="1" dirty="0">
                <a:solidFill>
                  <a:srgbClr val="000000"/>
                </a:solidFill>
                <a:latin typeface="Arial Narrow" pitchFamily="34" charset="0"/>
                <a:ea typeface="Microsoft YaHei" charset="-122"/>
              </a:rPr>
              <a:t>Wywołuje psychozy…</a:t>
            </a:r>
          </a:p>
          <a:p>
            <a:pPr>
              <a:lnSpc>
                <a:spcPct val="80000"/>
              </a:lnSpc>
              <a:spcBef>
                <a:spcPts val="450"/>
              </a:spcBef>
              <a:buClrTx/>
              <a:buSzPct val="95000"/>
              <a:buFontTx/>
              <a:buNone/>
              <a:tabLst>
                <a:tab pos="639763" algn="l"/>
                <a:tab pos="1554163" algn="l"/>
                <a:tab pos="2468563" algn="l"/>
                <a:tab pos="3382963" algn="l"/>
                <a:tab pos="4297363" algn="l"/>
                <a:tab pos="5211763" algn="l"/>
                <a:tab pos="6126163" algn="l"/>
                <a:tab pos="7040563" algn="l"/>
                <a:tab pos="7954963" algn="l"/>
                <a:tab pos="8869363" algn="l"/>
                <a:tab pos="9783763" algn="l"/>
              </a:tabLst>
            </a:pPr>
            <a:endParaRPr lang="pl-PL" b="1" dirty="0">
              <a:solidFill>
                <a:srgbClr val="000000"/>
              </a:solidFill>
              <a:latin typeface="Arial Narrow" pitchFamily="34" charset="0"/>
              <a:ea typeface="Microsoft YaHei" charset="-122"/>
            </a:endParaRPr>
          </a:p>
          <a:p>
            <a:pPr>
              <a:lnSpc>
                <a:spcPct val="80000"/>
              </a:lnSpc>
              <a:spcBef>
                <a:spcPts val="450"/>
              </a:spcBef>
              <a:buClrTx/>
              <a:buSzPct val="95000"/>
              <a:buFontTx/>
              <a:buNone/>
              <a:tabLst>
                <a:tab pos="639763" algn="l"/>
                <a:tab pos="1554163" algn="l"/>
                <a:tab pos="2468563" algn="l"/>
                <a:tab pos="3382963" algn="l"/>
                <a:tab pos="4297363" algn="l"/>
                <a:tab pos="5211763" algn="l"/>
                <a:tab pos="6126163" algn="l"/>
                <a:tab pos="7040563" algn="l"/>
                <a:tab pos="7954963" algn="l"/>
                <a:tab pos="8869363" algn="l"/>
                <a:tab pos="9783763" algn="l"/>
              </a:tabLst>
            </a:pPr>
            <a:r>
              <a:rPr lang="pl-PL" b="1" dirty="0">
                <a:solidFill>
                  <a:srgbClr val="000000"/>
                </a:solidFill>
                <a:latin typeface="Arial Narrow" pitchFamily="34" charset="0"/>
                <a:ea typeface="Microsoft YaHei" charset="-122"/>
              </a:rPr>
              <a:t>Sprzyja samobójstwom…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7188" y="4462463"/>
            <a:ext cx="3706812" cy="24685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6" name="Picture 2" descr="C:\Users\aro\Pictures\imagesF9R3J1B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5813" y="110887"/>
            <a:ext cx="2057844" cy="20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35535</TotalTime>
  <Words>335</Words>
  <Application>Microsoft Office PowerPoint</Application>
  <PresentationFormat>Pokaz na ekranie (4:3)</PresentationFormat>
  <Paragraphs>85</Paragraphs>
  <Slides>17</Slides>
  <Notes>4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18" baseType="lpstr">
      <vt:lpstr>Motyw pakietu Office</vt:lpstr>
      <vt:lpstr>   UZALEŻNIENIA ALKOHOL Czajków 05.06.2020        PSSE Staszów   </vt:lpstr>
      <vt:lpstr>Alkohol, tytoń, narkotyki:  pomagają w życiu czy go niszczy?</vt:lpstr>
      <vt:lpstr>Ankieta  Ludzie cenią różne wartości i pragną osiągać rożne cele w życiu…</vt:lpstr>
      <vt:lpstr>Pytanie:</vt:lpstr>
      <vt:lpstr>Odpowiedź</vt:lpstr>
      <vt:lpstr>Zagrożenia życia i zdrowia</vt:lpstr>
      <vt:lpstr>ALKOHOL ETYLOWY  ZAGRAŻA ŻYCIUu!</vt:lpstr>
      <vt:lpstr> </vt:lpstr>
      <vt:lpstr>Slajd 9</vt:lpstr>
      <vt:lpstr>Choroba Alkoholowa</vt:lpstr>
      <vt:lpstr> CHOROBA ALKOHOLOWA  </vt:lpstr>
      <vt:lpstr>Choroba Alkoholowa</vt:lpstr>
      <vt:lpstr>Czy to możliwe, aby osoby w młodym wieku miały problemy alkoholowe?</vt:lpstr>
      <vt:lpstr>Bardzo ważne !</vt:lpstr>
      <vt:lpstr>DLACZEGO SIĘGAMY PO ALKOHOL</vt:lpstr>
      <vt:lpstr>Pamiętaj</vt:lpstr>
      <vt:lpstr>Slajd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AMFETAMINA</dc:title>
  <dc:creator>r</dc:creator>
  <cp:lastModifiedBy>Genomi</cp:lastModifiedBy>
  <cp:revision>135</cp:revision>
  <cp:lastPrinted>1601-01-01T00:00:00Z</cp:lastPrinted>
  <dcterms:created xsi:type="dcterms:W3CDTF">1601-01-01T00:00:00Z</dcterms:created>
  <dcterms:modified xsi:type="dcterms:W3CDTF">2020-06-05T08:38:41Z</dcterms:modified>
</cp:coreProperties>
</file>